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25"/>
  </p:notesMasterIdLst>
  <p:handoutMasterIdLst>
    <p:handoutMasterId r:id="rId26"/>
  </p:handoutMasterIdLst>
  <p:sldIdLst>
    <p:sldId id="289" r:id="rId3"/>
    <p:sldId id="272" r:id="rId4"/>
    <p:sldId id="257" r:id="rId5"/>
    <p:sldId id="274" r:id="rId6"/>
    <p:sldId id="260" r:id="rId7"/>
    <p:sldId id="259" r:id="rId8"/>
    <p:sldId id="287" r:id="rId9"/>
    <p:sldId id="262" r:id="rId10"/>
    <p:sldId id="263" r:id="rId11"/>
    <p:sldId id="275" r:id="rId12"/>
    <p:sldId id="276" r:id="rId13"/>
    <p:sldId id="280" r:id="rId14"/>
    <p:sldId id="281" r:id="rId15"/>
    <p:sldId id="282" r:id="rId16"/>
    <p:sldId id="285" r:id="rId17"/>
    <p:sldId id="277" r:id="rId18"/>
    <p:sldId id="288" r:id="rId19"/>
    <p:sldId id="279" r:id="rId20"/>
    <p:sldId id="284" r:id="rId21"/>
    <p:sldId id="283" r:id="rId22"/>
    <p:sldId id="273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0231" autoAdjust="0"/>
  </p:normalViewPr>
  <p:slideViewPr>
    <p:cSldViewPr>
      <p:cViewPr varScale="1">
        <p:scale>
          <a:sx n="98" d="100"/>
          <a:sy n="98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4F76E-B6A2-468B-B91B-65185AB4FF9B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46F3F-F85F-46F3-8759-1009A6D7A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779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ACB24-870C-4090-86FA-4398ACFEF3A6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B5F57-B75D-4F34-B9A8-C8288B7C68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876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041ED-257F-44EA-B799-08E4F0589C5A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621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the sample on the demo site – so that there are 3 pages of content converted to 1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B5F57-B75D-4F34-B9A8-C8288B7C681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997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B2D755-50BC-4A6B-B934-8F434E5EAEB3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0CF3E6-77C3-4253-95BE-411474E5B87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w3schools.com/tag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ebaim.org/techniques/tabl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nyric.schoolwires.com/site/Default.aspx?PageType=1&amp;SiteID=88&amp;ChannelID=406&amp;DirectoryType=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enton.k12.ny.us/Domain/1242" TargetMode="External"/><Relationship Id="rId3" Type="http://schemas.openxmlformats.org/officeDocument/2006/relationships/hyperlink" Target="http://fdrhs.schoolwires.net/" TargetMode="External"/><Relationship Id="rId7" Type="http://schemas.openxmlformats.org/officeDocument/2006/relationships/hyperlink" Target="http://hamburgschools.org/Domain/673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kepark.wnyric.org/Domain/88" TargetMode="External"/><Relationship Id="rId11" Type="http://schemas.openxmlformats.org/officeDocument/2006/relationships/hyperlink" Target="http://lakepark.wnyric.org/Domain/153" TargetMode="External"/><Relationship Id="rId5" Type="http://schemas.openxmlformats.org/officeDocument/2006/relationships/hyperlink" Target="http://jsasd.schoolwires.com/" TargetMode="External"/><Relationship Id="rId10" Type="http://schemas.openxmlformats.org/officeDocument/2006/relationships/hyperlink" Target="http://www.cscsd.org/site/Default.aspx?PageType=7&amp;SiteID=4&amp;IgnoreRedirect=true" TargetMode="External"/><Relationship Id="rId4" Type="http://schemas.openxmlformats.org/officeDocument/2006/relationships/hyperlink" Target="http://southmoreland.schoolwires.com/" TargetMode="External"/><Relationship Id="rId9" Type="http://schemas.openxmlformats.org/officeDocument/2006/relationships/hyperlink" Target="http://www.salamancany.org/site/default.aspx?PageID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66688"/>
            <a:ext cx="7248525" cy="733425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5F5F5F"/>
                </a:solidFill>
              </a:rPr>
              <a:t>WTW Summer Car Wash</a:t>
            </a:r>
            <a:endParaRPr lang="ru-RU" sz="4000" dirty="0">
              <a:solidFill>
                <a:srgbClr val="5F5F5F"/>
              </a:solidFill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4324" y="862013"/>
            <a:ext cx="4029076" cy="1119188"/>
          </a:xfrm>
          <a:effectLst>
            <a:outerShdw dist="17961" dir="2700000" algn="ctr" rotWithShape="0">
              <a:schemeClr val="bg1"/>
            </a:outerShdw>
          </a:effectLst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200" dirty="0" smtClean="0">
                <a:solidFill>
                  <a:srgbClr val="5F5F5F"/>
                </a:solidFill>
              </a:rPr>
              <a:t>Presenters</a:t>
            </a:r>
            <a:r>
              <a:rPr lang="en-US" sz="2200" dirty="0" smtClean="0">
                <a:solidFill>
                  <a:srgbClr val="5F5F5F"/>
                </a:solidFill>
              </a:rPr>
              <a:t>: Mindy </a:t>
            </a:r>
            <a:r>
              <a:rPr lang="en-US" sz="2200" dirty="0" err="1" smtClean="0">
                <a:solidFill>
                  <a:srgbClr val="5F5F5F"/>
                </a:solidFill>
              </a:rPr>
              <a:t>Gigantelli</a:t>
            </a:r>
            <a:r>
              <a:rPr lang="en-US" sz="2200" dirty="0" smtClean="0">
                <a:solidFill>
                  <a:srgbClr val="5F5F5F"/>
                </a:solidFill>
              </a:rPr>
              <a:t>, Gloria </a:t>
            </a:r>
            <a:r>
              <a:rPr lang="en-US" sz="2200" dirty="0" err="1" smtClean="0">
                <a:solidFill>
                  <a:srgbClr val="5F5F5F"/>
                </a:solidFill>
              </a:rPr>
              <a:t>Queeno</a:t>
            </a:r>
            <a:r>
              <a:rPr lang="en-US" sz="2200" dirty="0" smtClean="0">
                <a:solidFill>
                  <a:srgbClr val="5F5F5F"/>
                </a:solidFill>
              </a:rPr>
              <a:t>-Chamberlain &amp;</a:t>
            </a:r>
          </a:p>
          <a:p>
            <a:pPr algn="l">
              <a:lnSpc>
                <a:spcPct val="90000"/>
              </a:lnSpc>
            </a:pPr>
            <a:r>
              <a:rPr lang="en-US" sz="2200" dirty="0" smtClean="0">
                <a:solidFill>
                  <a:srgbClr val="5F5F5F"/>
                </a:solidFill>
              </a:rPr>
              <a:t>Rebecca Zdon</a:t>
            </a:r>
            <a:endParaRPr lang="ru-RU" sz="2200" dirty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2:  Disable Classic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Classic Hierarchy </a:t>
            </a:r>
            <a:r>
              <a:rPr lang="en-US" dirty="0" smtClean="0"/>
              <a:t>was the method of organizing pages within a section in Centricity 1.  </a:t>
            </a:r>
          </a:p>
          <a:p>
            <a:pPr lvl="1"/>
            <a:r>
              <a:rPr lang="en-US" dirty="0" smtClean="0"/>
              <a:t>Classic Hierarchy is difficult to use and outdated, therefore it should be turned off when possible.</a:t>
            </a:r>
          </a:p>
          <a:p>
            <a:r>
              <a:rPr lang="en-US" b="1" dirty="0" smtClean="0"/>
              <a:t>Demo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Disable Classic Hierarchy within the Section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Organize Pages </a:t>
            </a:r>
            <a:r>
              <a:rPr lang="en-US" dirty="0" smtClean="0"/>
              <a:t>feature</a:t>
            </a:r>
          </a:p>
          <a:p>
            <a:pPr lvl="1"/>
            <a:r>
              <a:rPr lang="en-US" dirty="0" smtClean="0"/>
              <a:t>Map pages, as needed</a:t>
            </a:r>
          </a:p>
          <a:p>
            <a:pPr lvl="1"/>
            <a:r>
              <a:rPr lang="en-US" dirty="0" smtClean="0"/>
              <a:t>Turn off Classic Hierarchy permanently                 (Section Options)</a:t>
            </a:r>
            <a:endParaRPr lang="en-US" dirty="0"/>
          </a:p>
        </p:txBody>
      </p:sp>
      <p:pic>
        <p:nvPicPr>
          <p:cNvPr id="4" name="Picture 3" descr="hierarc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4648200"/>
            <a:ext cx="19431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82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“Bad” HTML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Certain pages contain what we call “</a:t>
            </a:r>
            <a:r>
              <a:rPr lang="en-US" b="1" dirty="0" smtClean="0"/>
              <a:t>bad</a:t>
            </a:r>
            <a:r>
              <a:rPr lang="en-US" dirty="0" smtClean="0"/>
              <a:t>” </a:t>
            </a:r>
            <a:r>
              <a:rPr lang="en-US" b="1" dirty="0" smtClean="0"/>
              <a:t>HTML</a:t>
            </a:r>
            <a:r>
              <a:rPr lang="en-US" dirty="0" smtClean="0"/>
              <a:t> </a:t>
            </a:r>
            <a:r>
              <a:rPr lang="en-US" b="1" dirty="0" smtClean="0"/>
              <a:t>code</a:t>
            </a:r>
            <a:r>
              <a:rPr lang="en-US" dirty="0" smtClean="0"/>
              <a:t>.  At times this code can make it difficult to format, edit, or even save content.</a:t>
            </a:r>
          </a:p>
          <a:p>
            <a:r>
              <a:rPr lang="en-US" dirty="0" smtClean="0"/>
              <a:t>This “bad” HTML code can come from various sources.</a:t>
            </a:r>
          </a:p>
          <a:p>
            <a:pPr lvl="1"/>
            <a:r>
              <a:rPr lang="en-US" dirty="0" smtClean="0"/>
              <a:t>Copying and pasting from one application to another</a:t>
            </a:r>
          </a:p>
          <a:p>
            <a:pPr lvl="1"/>
            <a:r>
              <a:rPr lang="en-US" dirty="0" smtClean="0"/>
              <a:t>Recycling the same app without clearing the previous formatting</a:t>
            </a:r>
          </a:p>
          <a:p>
            <a:pPr lvl="1"/>
            <a:r>
              <a:rPr lang="en-US" dirty="0" smtClean="0"/>
              <a:t>Inserting 3</a:t>
            </a:r>
            <a:r>
              <a:rPr lang="en-US" baseline="30000" dirty="0" smtClean="0"/>
              <a:t>rd</a:t>
            </a:r>
            <a:r>
              <a:rPr lang="en-US" dirty="0" smtClean="0"/>
              <a:t> party code within the editor</a:t>
            </a:r>
          </a:p>
          <a:p>
            <a:pPr lvl="2"/>
            <a:r>
              <a:rPr lang="en-US" dirty="0" smtClean="0"/>
              <a:t>i.e.; Embed Code</a:t>
            </a:r>
            <a:endParaRPr lang="en-US" dirty="0"/>
          </a:p>
        </p:txBody>
      </p:sp>
      <p:pic>
        <p:nvPicPr>
          <p:cNvPr id="6" name="Picture 5" descr="sadd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105400"/>
            <a:ext cx="1538288" cy="15044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25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3: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Basic HTML Format Tags</a:t>
            </a:r>
          </a:p>
          <a:p>
            <a:r>
              <a:rPr lang="en-US" dirty="0" smtClean="0"/>
              <a:t>&lt;p&gt; – defines a paragraph, like a paragraph in a book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br</a:t>
            </a:r>
            <a:r>
              <a:rPr lang="en-US" dirty="0" smtClean="0"/>
              <a:t>&gt; – defines a line break</a:t>
            </a:r>
          </a:p>
          <a:p>
            <a:r>
              <a:rPr lang="en-US" dirty="0" smtClean="0"/>
              <a:t>&lt;strong&gt; - applies a bold format to text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em</a:t>
            </a:r>
            <a:r>
              <a:rPr lang="en-US" dirty="0" smtClean="0"/>
              <a:t>&gt; –  applies emphasis to text</a:t>
            </a:r>
          </a:p>
          <a:p>
            <a:r>
              <a:rPr lang="en-US" dirty="0" smtClean="0"/>
              <a:t>&lt;table&gt; - defines a Table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 - table row</a:t>
            </a:r>
          </a:p>
          <a:p>
            <a:pPr lvl="1"/>
            <a:r>
              <a:rPr lang="en-US" dirty="0" smtClean="0"/>
              <a:t>&lt;td&gt; - table data (think of a cell in Excel)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ml-logo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914400"/>
            <a:ext cx="1242726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Basic HTML Format Tags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&gt; - defines an image</a:t>
            </a:r>
          </a:p>
          <a:p>
            <a:r>
              <a:rPr lang="en-US" dirty="0" smtClean="0"/>
              <a:t>&lt;a&gt; – defines a hyperlink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li</a:t>
            </a:r>
            <a:r>
              <a:rPr lang="en-US" dirty="0" smtClean="0"/>
              <a:t>&gt; - defines a list, ordered &lt;</a:t>
            </a:r>
            <a:r>
              <a:rPr lang="en-US" dirty="0" err="1" smtClean="0"/>
              <a:t>ol</a:t>
            </a:r>
            <a:r>
              <a:rPr lang="en-US" dirty="0" smtClean="0"/>
              <a:t>&gt; or unordered &lt;</a:t>
            </a:r>
            <a:r>
              <a:rPr lang="en-US" dirty="0" err="1" smtClean="0"/>
              <a:t>ul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&lt;span&gt; – defines a section in a document (inline), </a:t>
            </a:r>
          </a:p>
          <a:p>
            <a:pPr lvl="1"/>
            <a:r>
              <a:rPr lang="en-US" dirty="0" smtClean="0"/>
              <a:t>Inline elements are normally displayed without starting a new line. </a:t>
            </a:r>
          </a:p>
          <a:p>
            <a:pPr lvl="1"/>
            <a:r>
              <a:rPr lang="en-US" dirty="0" smtClean="0"/>
              <a:t>Can be used to apply formatting, especially when copied from another application</a:t>
            </a:r>
          </a:p>
        </p:txBody>
      </p:sp>
      <p:pic>
        <p:nvPicPr>
          <p:cNvPr id="7" name="Picture 6" descr="html-logo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048" y="914400"/>
            <a:ext cx="124272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Basic HTML Format Tags</a:t>
            </a:r>
          </a:p>
          <a:p>
            <a:r>
              <a:rPr lang="en-US" dirty="0" smtClean="0"/>
              <a:t>&lt;div&gt; – defines a section in a document (block level)</a:t>
            </a:r>
          </a:p>
          <a:p>
            <a:pPr lvl="1"/>
            <a:r>
              <a:rPr lang="en-US" dirty="0" smtClean="0"/>
              <a:t>block level element – normally start/end with a new line</a:t>
            </a:r>
          </a:p>
          <a:p>
            <a:pPr lvl="1"/>
            <a:r>
              <a:rPr lang="en-US" dirty="0" smtClean="0"/>
              <a:t>can be used as a container for grouping other HTML elements</a:t>
            </a:r>
          </a:p>
          <a:p>
            <a:r>
              <a:rPr lang="en-US" dirty="0" err="1" smtClean="0"/>
              <a:t>Mso</a:t>
            </a:r>
            <a:r>
              <a:rPr lang="en-US" dirty="0" smtClean="0"/>
              <a:t> – defines code created using Microsoft Office</a:t>
            </a:r>
          </a:p>
          <a:p>
            <a:pPr lvl="1"/>
            <a:r>
              <a:rPr lang="en-US" dirty="0" smtClean="0"/>
              <a:t>Examples: class="</a:t>
            </a:r>
            <a:r>
              <a:rPr lang="en-US" dirty="0" err="1" smtClean="0">
                <a:solidFill>
                  <a:srgbClr val="FF0000"/>
                </a:solidFill>
              </a:rPr>
              <a:t>Mso</a:t>
            </a:r>
            <a:r>
              <a:rPr lang="en-US" dirty="0" err="1" smtClean="0"/>
              <a:t>Normal</a:t>
            </a:r>
            <a:r>
              <a:rPr lang="en-US" dirty="0" smtClean="0"/>
              <a:t>“, </a:t>
            </a:r>
            <a:r>
              <a:rPr lang="en-US" dirty="0" err="1" smtClean="0">
                <a:solidFill>
                  <a:srgbClr val="FF0000"/>
                </a:solidFill>
              </a:rPr>
              <a:t>mso</a:t>
            </a:r>
            <a:r>
              <a:rPr lang="en-US" dirty="0" smtClean="0"/>
              <a:t>-list, </a:t>
            </a:r>
            <a:r>
              <a:rPr lang="en-US" dirty="0" err="1" smtClean="0">
                <a:solidFill>
                  <a:srgbClr val="FF0000"/>
                </a:solidFill>
              </a:rPr>
              <a:t>mso</a:t>
            </a:r>
            <a:r>
              <a:rPr lang="en-US" dirty="0" smtClean="0"/>
              <a:t>-</a:t>
            </a:r>
            <a:r>
              <a:rPr lang="en-US" dirty="0" err="1" smtClean="0"/>
              <a:t>bidi</a:t>
            </a:r>
            <a:r>
              <a:rPr lang="en-US" dirty="0" smtClean="0"/>
              <a:t>-font-family: Wingdings;</a:t>
            </a:r>
          </a:p>
          <a:p>
            <a:r>
              <a:rPr lang="en-US" b="1" dirty="0" smtClean="0">
                <a:hlinkClick r:id="rId2"/>
              </a:rPr>
              <a:t>http://www.w3schools.com/tags/</a:t>
            </a:r>
            <a:endParaRPr lang="en-US" b="1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endParaRPr lang="en-US" dirty="0"/>
          </a:p>
        </p:txBody>
      </p:sp>
      <p:pic>
        <p:nvPicPr>
          <p:cNvPr id="4" name="Picture 3" descr="html-logo-m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048" y="914400"/>
            <a:ext cx="1238734" cy="1367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3: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 Options for removing “bad” code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Cut content and use the Paste Plain Text button</a:t>
            </a:r>
          </a:p>
          <a:p>
            <a:pPr lvl="2"/>
            <a:r>
              <a:rPr lang="en-US" dirty="0" smtClean="0"/>
              <a:t>Works like Notepad, strips HTML code out.</a:t>
            </a:r>
          </a:p>
          <a:p>
            <a:pPr lvl="1"/>
            <a:r>
              <a:rPr lang="en-US" dirty="0" smtClean="0"/>
              <a:t>Select the text, click the Clear Formatting button</a:t>
            </a:r>
          </a:p>
          <a:p>
            <a:pPr lvl="2"/>
            <a:r>
              <a:rPr lang="en-US" dirty="0" smtClean="0"/>
              <a:t>You may need to click it several times, until all formatting is removed!</a:t>
            </a:r>
          </a:p>
          <a:p>
            <a:pPr lvl="1"/>
            <a:r>
              <a:rPr lang="en-US" dirty="0" smtClean="0"/>
              <a:t>Place your cursor in the problematic text.  Click the HTML tag (bottom of editor) and select the Delete Tag option.</a:t>
            </a:r>
          </a:p>
          <a:p>
            <a:pPr lvl="2"/>
            <a:r>
              <a:rPr lang="en-US" dirty="0" smtClean="0"/>
              <a:t>You may need to remove multiple tags for each piece of content.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200400"/>
            <a:ext cx="514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5968" y="2362200"/>
            <a:ext cx="5715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 4: Streamline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website is a reflection of your district.  When creating pages, you should keep the following in mind:</a:t>
            </a:r>
          </a:p>
          <a:p>
            <a:pPr lvl="1"/>
            <a:r>
              <a:rPr lang="en-US" dirty="0" smtClean="0"/>
              <a:t>The type, size and color of font should be consistent  throughout your site.</a:t>
            </a:r>
          </a:p>
          <a:p>
            <a:pPr lvl="1"/>
            <a:r>
              <a:rPr lang="en-US" dirty="0" smtClean="0"/>
              <a:t>Line Spacing - be consistent!</a:t>
            </a:r>
          </a:p>
          <a:p>
            <a:pPr lvl="1"/>
            <a:r>
              <a:rPr lang="en-US" dirty="0" smtClean="0"/>
              <a:t>App Titles – be consistent!</a:t>
            </a:r>
          </a:p>
          <a:p>
            <a:r>
              <a:rPr lang="en-US" b="1" dirty="0" smtClean="0"/>
              <a:t>Note</a:t>
            </a:r>
            <a:r>
              <a:rPr lang="en-US" dirty="0" smtClean="0"/>
              <a:t>:  It is important to define a set of district Web Standards.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 descr="guy re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876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81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5: Reformat Table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 HTML, the original purpose of tables was to present </a:t>
            </a:r>
            <a:r>
              <a:rPr lang="en-US" b="1" dirty="0" smtClean="0">
                <a:hlinkClick r:id="rId3"/>
              </a:rPr>
              <a:t>tabular data</a:t>
            </a:r>
            <a:r>
              <a:rPr lang="en-US" dirty="0"/>
              <a:t>. </a:t>
            </a:r>
            <a:r>
              <a:rPr lang="en-US" dirty="0" smtClean="0"/>
              <a:t> It should </a:t>
            </a:r>
            <a:r>
              <a:rPr lang="en-US" b="1" dirty="0" smtClean="0"/>
              <a:t>NOT </a:t>
            </a:r>
            <a:r>
              <a:rPr lang="en-US" dirty="0" smtClean="0"/>
              <a:t>be used to manipulate the layout of a Webpage.</a:t>
            </a:r>
          </a:p>
          <a:p>
            <a:pPr lvl="1"/>
            <a:r>
              <a:rPr lang="en-US" b="1" dirty="0" smtClean="0"/>
              <a:t>USE A Table if: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 are going to have header fields at the top of columns of data or to the left of rows of data, then it is tabular  </a:t>
            </a:r>
          </a:p>
          <a:p>
            <a:pPr lvl="1"/>
            <a:r>
              <a:rPr lang="en-US" dirty="0" smtClean="0"/>
              <a:t>If the contents make sense in a database or a spreadsheet and you just want to display the data and not make it pretty use a table.   </a:t>
            </a:r>
          </a:p>
          <a:p>
            <a:r>
              <a:rPr lang="en-US" dirty="0" smtClean="0"/>
              <a:t>You should </a:t>
            </a:r>
            <a:r>
              <a:rPr lang="en-US" b="1" dirty="0" smtClean="0"/>
              <a:t>NOT </a:t>
            </a:r>
            <a:r>
              <a:rPr lang="en-US" dirty="0" smtClean="0"/>
              <a:t>use a table if: </a:t>
            </a:r>
          </a:p>
          <a:p>
            <a:pPr lvl="1"/>
            <a:r>
              <a:rPr lang="en-US" dirty="0" smtClean="0"/>
              <a:t>The main purpose of the table is to position the contents on the page in some way.  </a:t>
            </a:r>
            <a:r>
              <a:rPr lang="en-US" dirty="0" err="1" smtClean="0"/>
              <a:t>ie</a:t>
            </a:r>
            <a:r>
              <a:rPr lang="en-US" dirty="0" smtClean="0"/>
              <a:t>: to add space around an image, or add bullets to a list.  </a:t>
            </a:r>
          </a:p>
          <a:p>
            <a:r>
              <a:rPr lang="en-US" b="1" dirty="0" smtClean="0"/>
              <a:t>Solution: </a:t>
            </a:r>
            <a:r>
              <a:rPr lang="en-US" dirty="0"/>
              <a:t> </a:t>
            </a:r>
            <a:r>
              <a:rPr lang="en-US" dirty="0" smtClean="0"/>
              <a:t>Change the page layout to multiple columns and use multiple apps on the page.   </a:t>
            </a:r>
          </a:p>
          <a:p>
            <a:endParaRPr lang="en-US" dirty="0"/>
          </a:p>
        </p:txBody>
      </p:sp>
      <p:pic>
        <p:nvPicPr>
          <p:cNvPr id="4" name="Picture 3" descr="orangedude with datashe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1199" y="5867400"/>
            <a:ext cx="68580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Topic 6: Redesign and Condense Page Content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Think outside the box!</a:t>
            </a:r>
          </a:p>
          <a:p>
            <a:pPr lvl="1"/>
            <a:r>
              <a:rPr lang="en-US" dirty="0" smtClean="0"/>
              <a:t>Explore </a:t>
            </a:r>
            <a:r>
              <a:rPr lang="en-US" dirty="0" smtClean="0">
                <a:hlinkClick r:id="rId3"/>
              </a:rPr>
              <a:t>new apps</a:t>
            </a:r>
            <a:r>
              <a:rPr lang="en-US" dirty="0" smtClean="0"/>
              <a:t>! (OVER </a:t>
            </a:r>
            <a:r>
              <a:rPr lang="en-US" b="1" dirty="0" smtClean="0"/>
              <a:t>30</a:t>
            </a:r>
            <a:r>
              <a:rPr lang="en-US" dirty="0" smtClean="0"/>
              <a:t> Apps available)</a:t>
            </a:r>
          </a:p>
          <a:p>
            <a:pPr lvl="1"/>
            <a:r>
              <a:rPr lang="en-US" dirty="0" smtClean="0"/>
              <a:t>Instead of using a flex editor for a long list of hyperlinks consider using a link library.</a:t>
            </a:r>
          </a:p>
          <a:p>
            <a:pPr lvl="1"/>
            <a:r>
              <a:rPr lang="en-US" dirty="0" smtClean="0"/>
              <a:t>As an alternative to using a flex editor to provide daily homework assignments, consider using the homework assignment app or an article library app.</a:t>
            </a:r>
          </a:p>
          <a:p>
            <a:pPr lvl="1"/>
            <a:r>
              <a:rPr lang="en-US" dirty="0" smtClean="0"/>
              <a:t>If you have pages with related content, consider combining the apps into one page.</a:t>
            </a:r>
          </a:p>
          <a:p>
            <a:pPr lvl="2"/>
            <a:r>
              <a:rPr lang="en-US" dirty="0" smtClean="0"/>
              <a:t> Instead of people visiting a few pages for all the information they need they can read it all in one place.</a:t>
            </a:r>
          </a:p>
        </p:txBody>
      </p:sp>
      <p:pic>
        <p:nvPicPr>
          <p:cNvPr id="5" name="Picture 4" descr="bsantos_Empty_Box_Think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838200"/>
            <a:ext cx="13144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7: User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old/outdated user accounts.</a:t>
            </a:r>
          </a:p>
          <a:p>
            <a:r>
              <a:rPr lang="en-US" dirty="0" smtClean="0"/>
              <a:t>Remove unused groups.</a:t>
            </a:r>
          </a:p>
          <a:p>
            <a:r>
              <a:rPr lang="en-US" dirty="0" smtClean="0"/>
              <a:t>Update group memberships and passports,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user mana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0"/>
            <a:ext cx="3149600" cy="2204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76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Topic 1:  What is a Website “Car Wash”?</a:t>
            </a:r>
          </a:p>
          <a:p>
            <a:pPr lvl="1"/>
            <a:r>
              <a:rPr lang="en-US" dirty="0" smtClean="0"/>
              <a:t>Phases of the Website “Car Wash”</a:t>
            </a:r>
          </a:p>
          <a:p>
            <a:r>
              <a:rPr lang="en-US" dirty="0" smtClean="0"/>
              <a:t>Topic 2:  Disable Classic Hierarchy</a:t>
            </a:r>
          </a:p>
          <a:p>
            <a:r>
              <a:rPr lang="en-US" dirty="0" smtClean="0"/>
              <a:t>Topic 3:  Remove/Repair “Bad” HTML Code</a:t>
            </a:r>
          </a:p>
          <a:p>
            <a:r>
              <a:rPr lang="en-US" dirty="0" smtClean="0"/>
              <a:t>Lunch Break (30 minutes)</a:t>
            </a:r>
          </a:p>
          <a:p>
            <a:r>
              <a:rPr lang="en-US" dirty="0" smtClean="0"/>
              <a:t>Topic 4:  Streamline Formatting </a:t>
            </a:r>
          </a:p>
          <a:p>
            <a:r>
              <a:rPr lang="en-US" dirty="0" smtClean="0"/>
              <a:t>Topic 5:  Reformat Table Content</a:t>
            </a:r>
          </a:p>
          <a:p>
            <a:r>
              <a:rPr lang="en-US" dirty="0" smtClean="0"/>
              <a:t>Topic 6:  </a:t>
            </a:r>
            <a:r>
              <a:rPr lang="en-US" sz="2800" dirty="0" smtClean="0"/>
              <a:t>Redesign and Condense Page Content</a:t>
            </a:r>
            <a:endParaRPr lang="en-US" dirty="0"/>
          </a:p>
        </p:txBody>
      </p:sp>
      <p:pic>
        <p:nvPicPr>
          <p:cNvPr id="5" name="Picture 4" descr="carsmil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838200"/>
            <a:ext cx="1619250" cy="1552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66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Notify editors before &amp; after conducting the website “car wash”.</a:t>
            </a:r>
          </a:p>
          <a:p>
            <a:r>
              <a:rPr lang="en-US" dirty="0" smtClean="0"/>
              <a:t>If you disable Classic Hierarchy, make sure that you notify editors and train them to use Organize Pages.</a:t>
            </a:r>
          </a:p>
          <a:p>
            <a:r>
              <a:rPr lang="en-US" dirty="0" smtClean="0"/>
              <a:t>Go to the Site Workspace/Tools/Reports and run the Last Modified report.</a:t>
            </a:r>
          </a:p>
          <a:p>
            <a:r>
              <a:rPr lang="en-US" dirty="0" smtClean="0"/>
              <a:t>Don’t forget the check Site Manager for hidden or inactive pages/sections/channels.</a:t>
            </a:r>
          </a:p>
          <a:p>
            <a:r>
              <a:rPr lang="en-US" dirty="0" smtClean="0"/>
              <a:t>Empty the recycle bin.  </a:t>
            </a:r>
          </a:p>
          <a:p>
            <a:pPr lvl="1"/>
            <a:r>
              <a:rPr lang="en-US" dirty="0" smtClean="0"/>
              <a:t>Deleting the page does not delete the app(s) from the app manager, unless you empty the recycle bin.</a:t>
            </a:r>
          </a:p>
          <a:p>
            <a:r>
              <a:rPr lang="en-US" dirty="0" smtClean="0"/>
              <a:t>Create or update your web standards and distribute them to all editors.</a:t>
            </a:r>
          </a:p>
          <a:p>
            <a:r>
              <a:rPr lang="en-US" dirty="0" smtClean="0"/>
              <a:t>If you reorganize the layout of your website post a message on your homepage to inform the public  and indicate who they can contact if they have questions.</a:t>
            </a:r>
          </a:p>
        </p:txBody>
      </p:sp>
      <p:pic>
        <p:nvPicPr>
          <p:cNvPr id="5" name="Picture 4" descr="hint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8654" y="685800"/>
            <a:ext cx="1802946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Work time:</a:t>
            </a:r>
          </a:p>
          <a:p>
            <a:pPr lvl="1"/>
            <a:r>
              <a:rPr lang="en-US" dirty="0" smtClean="0"/>
              <a:t>Finish your “Mini Car Wash”</a:t>
            </a:r>
          </a:p>
          <a:p>
            <a:pPr lvl="1"/>
            <a:r>
              <a:rPr lang="en-US" dirty="0" smtClean="0"/>
              <a:t>If you have finished one section, move on to the next!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" name="Picture 4" descr="checkmark dud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733800"/>
            <a:ext cx="2143125" cy="2143125"/>
          </a:xfrm>
          <a:prstGeom prst="rect">
            <a:avLst/>
          </a:prstGeom>
        </p:spPr>
      </p:pic>
      <p:pic>
        <p:nvPicPr>
          <p:cNvPr id="9" name="Picture 8" descr="check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066800"/>
            <a:ext cx="2159000" cy="143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15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Google Check My Links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1" y="914400"/>
            <a:ext cx="8216857" cy="517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352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hlinkClick r:id="rId3" action="ppaction://hlinksldjump"/>
              </a:rPr>
              <a:t>BACK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69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1: What is a Website “Car Wash”?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Webs that Work team has designed a checklist of items that are useful for keeping your website:</a:t>
            </a:r>
          </a:p>
          <a:p>
            <a:pPr lvl="2"/>
            <a:r>
              <a:rPr lang="en-US" b="1" dirty="0" smtClean="0"/>
              <a:t>Organized</a:t>
            </a:r>
          </a:p>
          <a:p>
            <a:pPr lvl="2"/>
            <a:r>
              <a:rPr lang="en-US" b="1" dirty="0" smtClean="0"/>
              <a:t>Attractive</a:t>
            </a:r>
          </a:p>
          <a:p>
            <a:pPr lvl="2"/>
            <a:r>
              <a:rPr lang="en-US" b="1" dirty="0" smtClean="0"/>
              <a:t>Accurate</a:t>
            </a:r>
          </a:p>
          <a:p>
            <a:pPr lvl="2"/>
            <a:r>
              <a:rPr lang="en-US" b="1" dirty="0" smtClean="0"/>
              <a:t>Current/Up to Date</a:t>
            </a:r>
          </a:p>
          <a:p>
            <a:pPr lvl="2"/>
            <a:r>
              <a:rPr lang="en-US" b="1" dirty="0" smtClean="0"/>
              <a:t>Functional</a:t>
            </a:r>
          </a:p>
          <a:p>
            <a:pPr lvl="2"/>
            <a:r>
              <a:rPr lang="en-US" b="1" dirty="0" smtClean="0"/>
              <a:t>Easy to Navigate</a:t>
            </a:r>
          </a:p>
        </p:txBody>
      </p:sp>
      <p:pic>
        <p:nvPicPr>
          <p:cNvPr id="5" name="Picture 4" descr="checklistdu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21590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Topic 1: What is a Website “Car Wash”?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options do I have?</a:t>
            </a:r>
          </a:p>
          <a:p>
            <a:pPr lvl="1"/>
            <a:r>
              <a:rPr lang="en-US" dirty="0"/>
              <a:t>Full Service Car </a:t>
            </a:r>
            <a:r>
              <a:rPr lang="en-US" dirty="0" smtClean="0"/>
              <a:t>Wash - Salamanca</a:t>
            </a:r>
            <a:endParaRPr lang="en-US" dirty="0"/>
          </a:p>
          <a:p>
            <a:pPr lvl="1"/>
            <a:r>
              <a:rPr lang="en-US" dirty="0"/>
              <a:t>Self Service Car </a:t>
            </a:r>
            <a:r>
              <a:rPr lang="en-US" dirty="0" smtClean="0"/>
              <a:t>Wash – Pine Valley</a:t>
            </a:r>
            <a:endParaRPr lang="en-US" dirty="0"/>
          </a:p>
          <a:p>
            <a:pPr lvl="1"/>
            <a:r>
              <a:rPr lang="en-US" dirty="0"/>
              <a:t>Mini Car </a:t>
            </a:r>
            <a:r>
              <a:rPr lang="en-US" dirty="0" smtClean="0"/>
              <a:t>Wash – All of YOU!</a:t>
            </a:r>
          </a:p>
          <a:p>
            <a:r>
              <a:rPr lang="en-US" dirty="0" smtClean="0"/>
              <a:t>Whatever option you choose, it is important to be aware of the 5 phases involved in the website car wash. All of the phases make up the Website “Car Wash” and </a:t>
            </a:r>
            <a:r>
              <a:rPr lang="en-US" dirty="0"/>
              <a:t>will be described in the </a:t>
            </a:r>
            <a:r>
              <a:rPr lang="en-US" dirty="0" smtClean="0"/>
              <a:t>upcoming slides</a:t>
            </a:r>
            <a:r>
              <a:rPr lang="en-US" dirty="0"/>
              <a:t>. 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b="1" dirty="0" smtClean="0"/>
          </a:p>
        </p:txBody>
      </p:sp>
      <p:pic>
        <p:nvPicPr>
          <p:cNvPr id="4" name="Picture 3" descr="cho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981200"/>
            <a:ext cx="21590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 1: Phases of the Website “Car Wash”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Phase 1 – 	Pre-wash</a:t>
            </a:r>
          </a:p>
          <a:p>
            <a:pPr lvl="1"/>
            <a:r>
              <a:rPr lang="en-US" dirty="0" smtClean="0"/>
              <a:t>Disable Classic Hierarchy</a:t>
            </a:r>
          </a:p>
          <a:p>
            <a:pPr lvl="1"/>
            <a:r>
              <a:rPr lang="en-US" dirty="0" smtClean="0"/>
              <a:t>Remove Blank Pages</a:t>
            </a:r>
          </a:p>
          <a:p>
            <a:pPr lvl="2"/>
            <a:r>
              <a:rPr lang="en-US" dirty="0" smtClean="0"/>
              <a:t>Be sure to check both the front and back end of the site</a:t>
            </a:r>
          </a:p>
          <a:p>
            <a:pPr lvl="1"/>
            <a:r>
              <a:rPr lang="en-US" dirty="0" smtClean="0"/>
              <a:t>Inactivate or Remove Outdated Content</a:t>
            </a:r>
          </a:p>
          <a:p>
            <a:pPr lvl="2"/>
            <a:r>
              <a:rPr lang="en-US" dirty="0" smtClean="0"/>
              <a:t>Be sure to check both the front and back end of the site</a:t>
            </a:r>
          </a:p>
          <a:p>
            <a:pPr lvl="2"/>
            <a:r>
              <a:rPr lang="en-US" dirty="0" smtClean="0"/>
              <a:t>Empty Recycle Bin periodically</a:t>
            </a:r>
          </a:p>
          <a:p>
            <a:pPr lvl="1"/>
            <a:r>
              <a:rPr lang="en-US" dirty="0" smtClean="0"/>
              <a:t>Verify that all </a:t>
            </a:r>
            <a:r>
              <a:rPr lang="en-US" dirty="0" smtClean="0">
                <a:hlinkClick r:id="rId3" action="ppaction://hlinksldjump"/>
              </a:rPr>
              <a:t>Hyperlinks </a:t>
            </a:r>
            <a:r>
              <a:rPr lang="en-US" dirty="0" smtClean="0"/>
              <a:t>are Functional</a:t>
            </a:r>
          </a:p>
          <a:p>
            <a:pPr lvl="1"/>
            <a:r>
              <a:rPr lang="en-US" dirty="0" smtClean="0"/>
              <a:t>Reorganize Pages within Section (as needed)</a:t>
            </a:r>
          </a:p>
          <a:p>
            <a:pPr lvl="1"/>
            <a:r>
              <a:rPr lang="en-US" dirty="0" smtClean="0"/>
              <a:t>Check/Update Section Contact Information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C:\Users\Rzdon\AppData\Local\Microsoft\Windows\Temporary Internet Files\Content.IE5\5MA33RSJ\MC90035135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724400"/>
            <a:ext cx="1809184" cy="1584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Topic 1: Phases of the Website “Car Wash”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Phase 2 – Scrubbing Bubbles:</a:t>
            </a:r>
          </a:p>
          <a:p>
            <a:pPr lvl="1"/>
            <a:r>
              <a:rPr lang="en-US" dirty="0" smtClean="0"/>
              <a:t>Identify and Repair Pages with “</a:t>
            </a:r>
            <a:r>
              <a:rPr lang="en-US" i="1" dirty="0" smtClean="0"/>
              <a:t>Bad</a:t>
            </a:r>
            <a:r>
              <a:rPr lang="en-US" dirty="0" smtClean="0"/>
              <a:t>” Code </a:t>
            </a:r>
          </a:p>
          <a:p>
            <a:pPr lvl="2"/>
            <a:r>
              <a:rPr lang="en-US" dirty="0" err="1" smtClean="0"/>
              <a:t>ie</a:t>
            </a:r>
            <a:r>
              <a:rPr lang="en-US" dirty="0" smtClean="0"/>
              <a:t>; Microsoft Word</a:t>
            </a:r>
          </a:p>
          <a:p>
            <a:pPr lvl="1"/>
            <a:r>
              <a:rPr lang="en-US" dirty="0" smtClean="0"/>
              <a:t>Redesign &amp; Condense Page Content (as needed)</a:t>
            </a:r>
          </a:p>
          <a:p>
            <a:pPr lvl="2"/>
            <a:r>
              <a:rPr lang="en-US" dirty="0" smtClean="0"/>
              <a:t>Remember Page Layouts!</a:t>
            </a:r>
          </a:p>
          <a:p>
            <a:pPr lvl="1"/>
            <a:r>
              <a:rPr lang="en-US" dirty="0" smtClean="0"/>
              <a:t>Optimize Images/Videos</a:t>
            </a:r>
          </a:p>
          <a:p>
            <a:pPr lvl="1"/>
            <a:r>
              <a:rPr lang="en-US" dirty="0" smtClean="0"/>
              <a:t>Streamline Fonts/Styles/Colors</a:t>
            </a:r>
          </a:p>
          <a:p>
            <a:pPr lvl="2"/>
            <a:r>
              <a:rPr lang="en-US" dirty="0" smtClean="0"/>
              <a:t>Be Consistent!</a:t>
            </a:r>
          </a:p>
          <a:p>
            <a:pPr lvl="1"/>
            <a:r>
              <a:rPr lang="en-US" dirty="0" smtClean="0"/>
              <a:t>Spell/Grammar Check Content</a:t>
            </a:r>
          </a:p>
          <a:p>
            <a:pPr lvl="1"/>
            <a:r>
              <a:rPr lang="en-US" dirty="0" smtClean="0"/>
              <a:t>Reformat Tables (as needed)</a:t>
            </a:r>
          </a:p>
          <a:p>
            <a:endParaRPr lang="en-US" dirty="0"/>
          </a:p>
        </p:txBody>
      </p:sp>
      <p:pic>
        <p:nvPicPr>
          <p:cNvPr id="3074" name="Picture 2" descr="C:\Users\Rzdon\AppData\Local\Microsoft\Windows\Temporary Internet Files\Content.IE5\61XYZU7Y\MC90043878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191000"/>
            <a:ext cx="210078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 1: Phases of the Website “Car Wash”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smtClean="0"/>
              <a:t>Phase 3 – Rinse Cycle:  Homepage Tasks</a:t>
            </a:r>
          </a:p>
          <a:p>
            <a:pPr lvl="1"/>
            <a:r>
              <a:rPr lang="en-US" dirty="0" smtClean="0"/>
              <a:t>Remove Unused Apps &amp; Outdated Content</a:t>
            </a:r>
          </a:p>
          <a:p>
            <a:pPr lvl="2"/>
            <a:r>
              <a:rPr lang="en-US" dirty="0" smtClean="0">
                <a:hlinkClick r:id="rId3"/>
              </a:rPr>
              <a:t>http://fdrhs.schoolwires.net</a:t>
            </a:r>
            <a:endParaRPr lang="en-US" dirty="0" smtClean="0"/>
          </a:p>
          <a:p>
            <a:pPr lvl="1"/>
            <a:r>
              <a:rPr lang="en-US" dirty="0" smtClean="0"/>
              <a:t>Streamline Fonts/Styles/Colors for Consistency</a:t>
            </a:r>
          </a:p>
          <a:p>
            <a:pPr lvl="2"/>
            <a:r>
              <a:rPr lang="en-US" dirty="0" smtClean="0">
                <a:hlinkClick r:id="rId4"/>
              </a:rPr>
              <a:t>http://southmoreland.schoolwires.com</a:t>
            </a:r>
            <a:r>
              <a:rPr lang="en-US" dirty="0" smtClean="0"/>
              <a:t> (District, HS. Elem?)</a:t>
            </a:r>
          </a:p>
          <a:p>
            <a:pPr lvl="1"/>
            <a:r>
              <a:rPr lang="en-US" dirty="0" smtClean="0"/>
              <a:t>Check/Correct App Placement for Consistency</a:t>
            </a:r>
          </a:p>
          <a:p>
            <a:pPr lvl="2"/>
            <a:r>
              <a:rPr lang="en-US" dirty="0" smtClean="0">
                <a:hlinkClick r:id="rId5"/>
              </a:rPr>
              <a:t>http://jsasd.schoolwires.com</a:t>
            </a:r>
            <a:endParaRPr lang="en-US" dirty="0" smtClean="0"/>
          </a:p>
          <a:p>
            <a:pPr lvl="1"/>
            <a:r>
              <a:rPr lang="en-US" dirty="0" smtClean="0"/>
              <a:t>Verify Address/Phone Number Info.</a:t>
            </a:r>
          </a:p>
          <a:p>
            <a:pPr lvl="2"/>
            <a:r>
              <a:rPr lang="en-US" dirty="0" smtClean="0">
                <a:hlinkClick r:id="rId6"/>
              </a:rPr>
              <a:t>Site Settings </a:t>
            </a:r>
            <a:endParaRPr lang="en-US" dirty="0" smtClean="0"/>
          </a:p>
          <a:p>
            <a:pPr lvl="1"/>
            <a:r>
              <a:rPr lang="en-US" dirty="0" smtClean="0"/>
              <a:t>Update Photo Galleries</a:t>
            </a:r>
          </a:p>
          <a:p>
            <a:pPr lvl="1"/>
            <a:r>
              <a:rPr lang="en-US" dirty="0" smtClean="0"/>
              <a:t>Organize Site Shortcuts</a:t>
            </a:r>
          </a:p>
          <a:p>
            <a:pPr lvl="2"/>
            <a:r>
              <a:rPr lang="en-US" dirty="0" smtClean="0">
                <a:hlinkClick r:id="rId7"/>
              </a:rPr>
              <a:t>Hamburg - Union Pleasant Elementary</a:t>
            </a:r>
            <a:endParaRPr lang="en-US" dirty="0" smtClean="0"/>
          </a:p>
          <a:p>
            <a:pPr lvl="2"/>
            <a:r>
              <a:rPr lang="en-US" dirty="0" smtClean="0">
                <a:hlinkClick r:id="rId8"/>
              </a:rPr>
              <a:t>Kenmore - Franklin Elementary</a:t>
            </a:r>
            <a:endParaRPr lang="en-US" dirty="0" smtClean="0"/>
          </a:p>
          <a:p>
            <a:pPr lvl="1"/>
            <a:r>
              <a:rPr lang="en-US" dirty="0" smtClean="0"/>
              <a:t>Create Emergency Announcement App (Optional)</a:t>
            </a:r>
          </a:p>
          <a:p>
            <a:pPr lvl="2"/>
            <a:r>
              <a:rPr lang="en-US" dirty="0" smtClean="0">
                <a:hlinkClick r:id="rId9"/>
              </a:rPr>
              <a:t>Salamanca - Scrolling Marquee </a:t>
            </a:r>
            <a:endParaRPr lang="en-US" dirty="0" smtClean="0">
              <a:hlinkClick r:id="rId10"/>
            </a:endParaRPr>
          </a:p>
          <a:p>
            <a:pPr lvl="2"/>
            <a:r>
              <a:rPr lang="en-US" dirty="0" smtClean="0">
                <a:hlinkClick r:id="rId10"/>
              </a:rPr>
              <a:t>Campbell Savona - Hidden Flex App</a:t>
            </a:r>
            <a:endParaRPr lang="en-US" dirty="0" smtClean="0"/>
          </a:p>
          <a:p>
            <a:pPr lvl="2"/>
            <a:r>
              <a:rPr lang="en-US" dirty="0" smtClean="0">
                <a:hlinkClick r:id="rId11"/>
              </a:rPr>
              <a:t>HTML5 Maker - Flash Free Animations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pic>
        <p:nvPicPr>
          <p:cNvPr id="5123" name="Picture 3" descr="C:\Users\Rzdon\AppData\Local\Microsoft\Windows\Temporary Internet Files\Content.IE5\5MA33RSJ\MC900441753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81800" y="44196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Topic 1: Phases of the Website “Car Wash”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Phase 4 – Interior Detail</a:t>
            </a:r>
          </a:p>
          <a:p>
            <a:pPr lvl="1"/>
            <a:r>
              <a:rPr lang="en-US" dirty="0" smtClean="0"/>
              <a:t>Remove Outdated User Accounts</a:t>
            </a:r>
          </a:p>
          <a:p>
            <a:pPr lvl="1"/>
            <a:r>
              <a:rPr lang="en-US" dirty="0" smtClean="0"/>
              <a:t>Remove Outdated Groups</a:t>
            </a:r>
          </a:p>
          <a:p>
            <a:pPr lvl="1"/>
            <a:r>
              <a:rPr lang="en-US" dirty="0" smtClean="0"/>
              <a:t>Update Calendar Collections</a:t>
            </a:r>
          </a:p>
          <a:p>
            <a:pPr lvl="1"/>
            <a:r>
              <a:rPr lang="en-US" dirty="0" smtClean="0"/>
              <a:t>Update Group Membership</a:t>
            </a:r>
          </a:p>
          <a:p>
            <a:pPr lvl="1"/>
            <a:r>
              <a:rPr lang="en-US" dirty="0" smtClean="0"/>
              <a:t>Update Passports</a:t>
            </a:r>
          </a:p>
          <a:p>
            <a:pPr lvl="2"/>
            <a:r>
              <a:rPr lang="en-US" dirty="0" smtClean="0"/>
              <a:t>Verify Registered Users have the Correct Passport</a:t>
            </a:r>
          </a:p>
          <a:p>
            <a:pPr lvl="1"/>
            <a:r>
              <a:rPr lang="en-US" dirty="0" smtClean="0"/>
              <a:t>Update Section Configurations</a:t>
            </a:r>
          </a:p>
          <a:p>
            <a:pPr lvl="2"/>
            <a:r>
              <a:rPr lang="en-US" dirty="0" smtClean="0"/>
              <a:t>Delete Outdated Configurations</a:t>
            </a:r>
          </a:p>
          <a:p>
            <a:pPr>
              <a:buNone/>
            </a:pPr>
            <a:endParaRPr lang="en-US" b="1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7" name="Picture 3" descr="C:\Users\Rzdon\AppData\Local\Microsoft\Windows\Temporary Internet Files\Content.IE5\TYW8O40R\MC9003516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95800"/>
            <a:ext cx="1809184" cy="1745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Topic 1: Phases of the Website “Car Wash”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Phase 5 – High Gloss Finish</a:t>
            </a:r>
          </a:p>
          <a:p>
            <a:pPr lvl="1"/>
            <a:r>
              <a:rPr lang="en-US" dirty="0" smtClean="0"/>
              <a:t>Review Channels, Sections, and Pages and offer recommendations for reorganization and overall improvement.</a:t>
            </a:r>
          </a:p>
          <a:p>
            <a:endParaRPr lang="en-US" dirty="0"/>
          </a:p>
        </p:txBody>
      </p:sp>
      <p:pic>
        <p:nvPicPr>
          <p:cNvPr id="7170" name="Picture 2" descr="C:\Users\Rzdon\AppData\Local\Microsoft\Windows\Temporary Internet Files\Content.IE5\KJMV4K8U\MC90044035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572000"/>
            <a:ext cx="2813081" cy="1777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B80000"/>
      </a:lt2>
      <a:accent1>
        <a:srgbClr val="DD0411"/>
      </a:accent1>
      <a:accent2>
        <a:srgbClr val="FF4343"/>
      </a:accent2>
      <a:accent3>
        <a:srgbClr val="FFFFFF"/>
      </a:accent3>
      <a:accent4>
        <a:srgbClr val="DADADA"/>
      </a:accent4>
      <a:accent5>
        <a:srgbClr val="EBAAAA"/>
      </a:accent5>
      <a:accent6>
        <a:srgbClr val="E73C3C"/>
      </a:accent6>
      <a:hlink>
        <a:srgbClr val="FF0924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14751</TotalTime>
  <Words>1428</Words>
  <Application>Microsoft Office PowerPoint</Application>
  <PresentationFormat>On-screen Show (4:3)</PresentationFormat>
  <Paragraphs>177</Paragraphs>
  <Slides>22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Flow</vt:lpstr>
      <vt:lpstr>powerpoint-template</vt:lpstr>
      <vt:lpstr>WTW Summer Car Wash</vt:lpstr>
      <vt:lpstr>Agenda</vt:lpstr>
      <vt:lpstr>Topic 1: What is a Website “Car Wash”?</vt:lpstr>
      <vt:lpstr>Topic 1: What is a Website “Car Wash”?</vt:lpstr>
      <vt:lpstr>Topic 1: Phases of the Website “Car Wash”</vt:lpstr>
      <vt:lpstr>Topic 1: Phases of the Website “Car Wash”</vt:lpstr>
      <vt:lpstr>Topic 1: Phases of the Website “Car Wash”</vt:lpstr>
      <vt:lpstr>Topic 1: Phases of the Website “Car Wash”</vt:lpstr>
      <vt:lpstr>Topic 1: Phases of the Website “Car Wash”</vt:lpstr>
      <vt:lpstr>Topic 2:  Disable Classic Hierarchy</vt:lpstr>
      <vt:lpstr>Topic 3: “Bad” HTML Code</vt:lpstr>
      <vt:lpstr>Topic 3: Continued…</vt:lpstr>
      <vt:lpstr>Topic 3: Continued…</vt:lpstr>
      <vt:lpstr>Topic 3: Continued…</vt:lpstr>
      <vt:lpstr>Topic 3: Continued…</vt:lpstr>
      <vt:lpstr>Topic 4: Streamline Formatting</vt:lpstr>
      <vt:lpstr>Topic 5: Reformat Table Content</vt:lpstr>
      <vt:lpstr>Topic 6: Redesign and Condense Page Content</vt:lpstr>
      <vt:lpstr>Topic 7: User Management</vt:lpstr>
      <vt:lpstr>Helpful Hints</vt:lpstr>
      <vt:lpstr>Wrap Up</vt:lpstr>
      <vt:lpstr>Slide 22</vt:lpstr>
    </vt:vector>
  </TitlesOfParts>
  <Company>Erie 1 BOCES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Apps</dc:title>
  <dc:creator>Rebecca Zdon</dc:creator>
  <cp:lastModifiedBy>Milinda Beebe</cp:lastModifiedBy>
  <cp:revision>606</cp:revision>
  <dcterms:created xsi:type="dcterms:W3CDTF">2014-01-28T18:59:49Z</dcterms:created>
  <dcterms:modified xsi:type="dcterms:W3CDTF">2014-10-09T19:13:25Z</dcterms:modified>
</cp:coreProperties>
</file>